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F1A4B9E-7B78-4743-8871-609487280510}" type="datetimeFigureOut">
              <a:rPr lang="en-US" smtClean="0"/>
              <a:t>2/26/2026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8FAD6D5-CA67-4D3D-85CF-889B0764D350}"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F1A4B9E-7B78-4743-8871-609487280510}"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FAD6D5-CA67-4D3D-85CF-889B0764D35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F1A4B9E-7B78-4743-8871-609487280510}"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FAD6D5-CA67-4D3D-85CF-889B0764D35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F1A4B9E-7B78-4743-8871-609487280510}"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FAD6D5-CA67-4D3D-85CF-889B0764D350}"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F1A4B9E-7B78-4743-8871-609487280510}" type="datetimeFigureOut">
              <a:rPr lang="en-US" smtClean="0"/>
              <a:t>2/26/2026</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8FAD6D5-CA67-4D3D-85CF-889B0764D35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F1A4B9E-7B78-4743-8871-609487280510}"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FAD6D5-CA67-4D3D-85CF-889B0764D350}"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F1A4B9E-7B78-4743-8871-609487280510}" type="datetimeFigureOut">
              <a:rPr lang="en-US" smtClean="0"/>
              <a:t>2/26/2026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FAD6D5-CA67-4D3D-85CF-889B0764D350}"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F1A4B9E-7B78-4743-8871-609487280510}" type="datetimeFigureOut">
              <a:rPr lang="en-US" smtClean="0"/>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FAD6D5-CA67-4D3D-85CF-889B0764D35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1A4B9E-7B78-4743-8871-609487280510}" type="datetimeFigureOut">
              <a:rPr lang="en-US" smtClean="0"/>
              <a:t>2/26/2026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FAD6D5-CA67-4D3D-85CF-889B0764D35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F1A4B9E-7B78-4743-8871-609487280510}"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FAD6D5-CA67-4D3D-85CF-889B0764D350}"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F1A4B9E-7B78-4743-8871-609487280510}" type="datetimeFigureOut">
              <a:rPr lang="en-US" smtClean="0"/>
              <a:t>2/26/2026</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8FAD6D5-CA67-4D3D-85CF-889B0764D350}"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F1A4B9E-7B78-4743-8871-609487280510}" type="datetimeFigureOut">
              <a:rPr lang="en-US" smtClean="0"/>
              <a:t>2/26/2026</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8FAD6D5-CA67-4D3D-85CF-889B0764D35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r>
              <a:rPr lang="en-US" b="1" dirty="0" smtClean="0"/>
              <a:t>10 Principles of Economics</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Autofit/>
          </a:bodyPr>
          <a:lstStyle/>
          <a:p>
            <a:pPr algn="just"/>
            <a:r>
              <a:rPr lang="en-US" sz="2000" b="1" dirty="0"/>
              <a:t>People Face Tradeoffs</a:t>
            </a:r>
            <a:endParaRPr lang="en-US" sz="2000" dirty="0"/>
          </a:p>
          <a:p>
            <a:pPr lvl="1" algn="just"/>
            <a:r>
              <a:rPr lang="en-US" sz="2000" dirty="0"/>
              <a:t>To get one thing, we usually have to give up something else</a:t>
            </a:r>
          </a:p>
          <a:p>
            <a:pPr lvl="2" algn="just"/>
            <a:r>
              <a:rPr lang="en-US" sz="2000" dirty="0"/>
              <a:t>Ex. Leisure time vs. work</a:t>
            </a:r>
          </a:p>
          <a:p>
            <a:pPr algn="just"/>
            <a:r>
              <a:rPr lang="en-US" sz="2000" b="1" dirty="0"/>
              <a:t>The Cost of Something is What You Give Up to Get It</a:t>
            </a:r>
            <a:endParaRPr lang="en-US" sz="2000" dirty="0"/>
          </a:p>
          <a:p>
            <a:pPr lvl="1" algn="just"/>
            <a:r>
              <a:rPr lang="en-US" sz="2000" dirty="0"/>
              <a:t>Opportunity cost is the second best alternative foregone.</a:t>
            </a:r>
          </a:p>
          <a:p>
            <a:pPr lvl="2" algn="just"/>
            <a:r>
              <a:rPr lang="en-US" sz="2000" dirty="0"/>
              <a:t>Ex. The opportunity cost of going to college is the money you could have earned if you used that time to work.</a:t>
            </a:r>
          </a:p>
          <a:p>
            <a:pPr algn="just"/>
            <a:r>
              <a:rPr lang="en-US" sz="2000" b="1" dirty="0"/>
              <a:t>Rational People Think at the Margin</a:t>
            </a:r>
            <a:endParaRPr lang="en-US" sz="2000" dirty="0"/>
          </a:p>
          <a:p>
            <a:pPr lvl="1" algn="just"/>
            <a:r>
              <a:rPr lang="en-US" sz="2000" dirty="0"/>
              <a:t>Marginal changes are small, incremental changes to an existing plan of action</a:t>
            </a:r>
          </a:p>
          <a:p>
            <a:pPr lvl="2" algn="just"/>
            <a:r>
              <a:rPr lang="en-US" sz="2000" dirty="0"/>
              <a:t>Ex. Deciding to produce one more pencil or not</a:t>
            </a:r>
          </a:p>
          <a:p>
            <a:pPr lvl="1" algn="just"/>
            <a:r>
              <a:rPr lang="en-US" sz="2000" dirty="0"/>
              <a:t>People will only take action of the marginal benefit exceed the marginal cost</a:t>
            </a:r>
          </a:p>
          <a:p>
            <a:pPr algn="just">
              <a:buNone/>
            </a:pP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just"/>
            <a:r>
              <a:rPr lang="en-US" sz="2000" b="1" dirty="0" smtClean="0"/>
              <a:t>People Respond to Incentives</a:t>
            </a:r>
            <a:endParaRPr lang="en-US" sz="2000" dirty="0" smtClean="0"/>
          </a:p>
          <a:p>
            <a:pPr lvl="1" algn="just"/>
            <a:r>
              <a:rPr lang="en-US" sz="2000" dirty="0" smtClean="0"/>
              <a:t>Incentive is something that causes a person to act. Because people use cost and benefit analysis, they also respond to incentives</a:t>
            </a:r>
          </a:p>
          <a:p>
            <a:pPr lvl="2" algn="just"/>
            <a:r>
              <a:rPr lang="en-US" sz="2000" dirty="0" smtClean="0"/>
              <a:t>Ex. Higher taxes on cigarettes to prevent smoking</a:t>
            </a:r>
          </a:p>
          <a:p>
            <a:pPr algn="just"/>
            <a:r>
              <a:rPr lang="en-US" sz="2000" b="1" dirty="0" smtClean="0"/>
              <a:t>Trade Can Make Everyone Better Off</a:t>
            </a:r>
            <a:endParaRPr lang="en-US" sz="2000" dirty="0" smtClean="0"/>
          </a:p>
          <a:p>
            <a:pPr lvl="1" algn="just"/>
            <a:r>
              <a:rPr lang="en-US" sz="2000" dirty="0" smtClean="0"/>
              <a:t>Trade allows countries to specialize according to their comparative advantages and to enjoy a greater variety of goods and services</a:t>
            </a:r>
          </a:p>
          <a:p>
            <a:pPr algn="just"/>
            <a:r>
              <a:rPr lang="en-US" sz="2000" b="1" dirty="0" smtClean="0"/>
              <a:t>Markets Are Usually a Good Way to Organize Economic Activity</a:t>
            </a:r>
            <a:endParaRPr lang="en-US" sz="2000" dirty="0" smtClean="0"/>
          </a:p>
          <a:p>
            <a:pPr lvl="1" algn="just"/>
            <a:r>
              <a:rPr lang="en-US" sz="2000" dirty="0" smtClean="0"/>
              <a:t>Adam Smith made the observation that when households and firms interact in markets guided by the invisible hand, they will produce the most surpluses for the economy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just"/>
            <a:r>
              <a:rPr lang="en-US" sz="1600" b="1" dirty="0" smtClean="0"/>
              <a:t>Governments Can Sometimes Improve Economic Outcomes</a:t>
            </a:r>
            <a:endParaRPr lang="en-US" sz="1600" dirty="0" smtClean="0"/>
          </a:p>
          <a:p>
            <a:pPr lvl="1" algn="just"/>
            <a:r>
              <a:rPr lang="en-US" sz="1600" dirty="0" smtClean="0"/>
              <a:t>Market failures occur when the market fails to allocate resources efficiently. Governments can step in and intervene in order to promote efficiency and equity.</a:t>
            </a:r>
          </a:p>
          <a:p>
            <a:pPr algn="just"/>
            <a:r>
              <a:rPr lang="en-US" sz="1600" b="1" dirty="0" smtClean="0"/>
              <a:t>The Standard of Living Depends on a Country's Production</a:t>
            </a:r>
            <a:endParaRPr lang="en-US" sz="1600" dirty="0" smtClean="0"/>
          </a:p>
          <a:p>
            <a:pPr lvl="1" algn="just"/>
            <a:r>
              <a:rPr lang="en-US" sz="1600" dirty="0" smtClean="0"/>
              <a:t>The more goods and services produced in a country, the higher the standard of living. As people consume a larger quantity of goods and services, their standard of living will increase</a:t>
            </a:r>
          </a:p>
          <a:p>
            <a:pPr algn="just"/>
            <a:r>
              <a:rPr lang="en-US" sz="1600" b="1" dirty="0" smtClean="0"/>
              <a:t>Prices Rise When the Government Prints Too Much Money</a:t>
            </a:r>
            <a:endParaRPr lang="en-US" sz="1600" dirty="0" smtClean="0"/>
          </a:p>
          <a:p>
            <a:pPr lvl="1" algn="just"/>
            <a:r>
              <a:rPr lang="en-US" sz="1600" dirty="0" smtClean="0"/>
              <a:t>When too much money is floating in the economy, there will be higher demand for goods and services. This will cause firms to increase their price in the long run causing inflation.</a:t>
            </a:r>
          </a:p>
          <a:p>
            <a:pPr algn="just"/>
            <a:r>
              <a:rPr lang="en-US" sz="1600" b="1" dirty="0" smtClean="0"/>
              <a:t>Society Faces a Short-Run Tradeoff Between Inflation and Unemployment</a:t>
            </a:r>
            <a:endParaRPr lang="en-US" sz="1600" dirty="0" smtClean="0"/>
          </a:p>
          <a:p>
            <a:pPr lvl="1" algn="just"/>
            <a:r>
              <a:rPr lang="en-US" sz="1600" dirty="0" smtClean="0"/>
              <a:t>In the short run, when prices increase, suppliers will want to increase their production of goods and services. In order to achieve this, they need to hire more workers to produce those goods and services. More hiring means lower unemployment while there is still inflation. However, this is not the case in the long-run.</a:t>
            </a:r>
          </a:p>
          <a:p>
            <a:pPr algn="just"/>
            <a:endParaRPr lang="en-US" sz="1600" dirty="0" smtClean="0"/>
          </a:p>
          <a:p>
            <a:pPr algn="just"/>
            <a:endParaRPr lang="en-US" sz="1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TotalTime>
  <Words>404</Words>
  <Application>Microsoft Office PowerPoint</Application>
  <PresentationFormat>On-screen Show (4:3)</PresentationFormat>
  <Paragraphs>26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Equity</vt:lpstr>
      <vt:lpstr>10 Principles of Economics</vt:lpstr>
      <vt:lpstr>Slide 2</vt:lpstr>
      <vt:lpstr>Slide 3</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Principles of Economics</dc:title>
  <dc:creator>Hp</dc:creator>
  <cp:lastModifiedBy>Hp</cp:lastModifiedBy>
  <cp:revision>1</cp:revision>
  <dcterms:created xsi:type="dcterms:W3CDTF">2026-02-26T14:42:44Z</dcterms:created>
  <dcterms:modified xsi:type="dcterms:W3CDTF">2026-02-26T14:45:00Z</dcterms:modified>
</cp:coreProperties>
</file>